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2" r:id="rId5"/>
    <p:sldId id="279" r:id="rId6"/>
    <p:sldId id="308" r:id="rId7"/>
    <p:sldId id="307" r:id="rId8"/>
    <p:sldId id="306" r:id="rId9"/>
    <p:sldId id="305" r:id="rId10"/>
    <p:sldId id="284" r:id="rId11"/>
    <p:sldId id="280" r:id="rId12"/>
    <p:sldId id="285" r:id="rId13"/>
    <p:sldId id="281" r:id="rId14"/>
    <p:sldId id="309" r:id="rId15"/>
    <p:sldId id="286" r:id="rId16"/>
    <p:sldId id="287" r:id="rId17"/>
    <p:sldId id="288" r:id="rId18"/>
    <p:sldId id="289" r:id="rId19"/>
    <p:sldId id="310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11" r:id="rId31"/>
    <p:sldId id="300" r:id="rId32"/>
    <p:sldId id="282" r:id="rId33"/>
    <p:sldId id="301" r:id="rId34"/>
    <p:sldId id="303" r:id="rId35"/>
    <p:sldId id="302" r:id="rId36"/>
    <p:sldId id="304" r:id="rId37"/>
    <p:sldId id="278" r:id="rId3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649"/>
    <a:srgbClr val="404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3344D-FB2D-462B-8C4C-A3BD86481B81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E939-84BB-4A6A-AB47-6EEFEA3549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4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3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1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87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18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3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59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8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0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4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0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49484-94A1-4000-B1E2-739288819D22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DE94E-45E4-4DF0-8F85-0C507DF632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0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5095251" y="3629026"/>
            <a:ext cx="1740218" cy="1500189"/>
          </a:xfrm>
          <a:prstGeom prst="triangle">
            <a:avLst/>
          </a:prstGeom>
          <a:solidFill>
            <a:srgbClr val="F0CDE4"/>
          </a:solidFill>
          <a:ln w="3810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等腰三角形 4"/>
          <p:cNvSpPr/>
          <p:nvPr/>
        </p:nvSpPr>
        <p:spPr>
          <a:xfrm>
            <a:off x="4663778" y="3800476"/>
            <a:ext cx="1557906" cy="1343025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等腰三角形 5"/>
          <p:cNvSpPr/>
          <p:nvPr/>
        </p:nvSpPr>
        <p:spPr>
          <a:xfrm rot="10800000">
            <a:off x="302044" y="-2"/>
            <a:ext cx="1740218" cy="1500189"/>
          </a:xfrm>
          <a:prstGeom prst="triangle">
            <a:avLst/>
          </a:prstGeom>
          <a:noFill/>
          <a:ln w="38100">
            <a:solidFill>
              <a:srgbClr val="768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10399914">
            <a:off x="5368259" y="-232396"/>
            <a:ext cx="4058527" cy="5583183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  <p:sp>
        <p:nvSpPr>
          <p:cNvPr id="8" name="等腰三角形 7"/>
          <p:cNvSpPr/>
          <p:nvPr/>
        </p:nvSpPr>
        <p:spPr>
          <a:xfrm rot="10800000">
            <a:off x="1" y="-14286"/>
            <a:ext cx="1172153" cy="1010477"/>
          </a:xfrm>
          <a:prstGeom prst="triangle">
            <a:avLst/>
          </a:prstGeom>
          <a:solidFill>
            <a:srgbClr val="404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等腰三角形 8"/>
          <p:cNvSpPr/>
          <p:nvPr/>
        </p:nvSpPr>
        <p:spPr>
          <a:xfrm rot="10800000">
            <a:off x="1384148" y="505237"/>
            <a:ext cx="752739" cy="648914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等腰三角形 9"/>
          <p:cNvSpPr/>
          <p:nvPr/>
        </p:nvSpPr>
        <p:spPr>
          <a:xfrm>
            <a:off x="1762034" y="4100028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/>
          <p:cNvSpPr txBox="1"/>
          <p:nvPr/>
        </p:nvSpPr>
        <p:spPr>
          <a:xfrm>
            <a:off x="494826" y="1804558"/>
            <a:ext cx="661064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350" dirty="0">
                <a:solidFill>
                  <a:srgbClr val="404585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百度贴吧数据挖掘与分析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4288" y="2589498"/>
            <a:ext cx="505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800" dirty="0">
                <a:solidFill>
                  <a:srgbClr val="404585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DATA MINING AND ANALYSIS OF </a:t>
            </a:r>
            <a:r>
              <a:rPr lang="en-US" altLang="zh-CN" sz="1800" dirty="0" err="1">
                <a:solidFill>
                  <a:srgbClr val="404585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TIEBA</a:t>
            </a:r>
            <a:endParaRPr lang="zh-CN" altLang="en-US" sz="1800" dirty="0">
              <a:solidFill>
                <a:srgbClr val="404585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1995" y="3104023"/>
            <a:ext cx="3439600" cy="440450"/>
            <a:chOff x="299764" y="4043870"/>
            <a:chExt cx="2676355" cy="583933"/>
          </a:xfrm>
        </p:grpSpPr>
        <p:sp>
          <p:nvSpPr>
            <p:cNvPr id="14" name="圆角矩形 13"/>
            <p:cNvSpPr/>
            <p:nvPr/>
          </p:nvSpPr>
          <p:spPr>
            <a:xfrm>
              <a:off x="699050" y="4043870"/>
              <a:ext cx="1877785" cy="456212"/>
            </a:xfrm>
            <a:prstGeom prst="roundRect">
              <a:avLst/>
            </a:prstGeom>
            <a:solidFill>
              <a:srgbClr val="40458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9764" y="4089023"/>
              <a:ext cx="2676355" cy="5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>
                  <a:solidFill>
                    <a:schemeClr val="bg1"/>
                  </a:solidFill>
                </a:rPr>
                <a:t>汇报人：彭一珅   学号：</a:t>
              </a:r>
              <a:r>
                <a:rPr lang="en-US" altLang="zh-CN" sz="1013" dirty="0">
                  <a:solidFill>
                    <a:schemeClr val="bg1"/>
                  </a:solidFill>
                </a:rPr>
                <a:t>10215501412</a:t>
              </a:r>
              <a:endParaRPr lang="zh-CN" altLang="en-US" sz="101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6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数据介绍</a:t>
              </a:r>
            </a:p>
          </p:txBody>
        </p:sp>
      </p:grpSp>
      <p:sp>
        <p:nvSpPr>
          <p:cNvPr id="14" name="矩形 40"/>
          <p:cNvSpPr>
            <a:spLocks noChangeArrowheads="1"/>
          </p:cNvSpPr>
          <p:nvPr/>
        </p:nvSpPr>
        <p:spPr bwMode="auto">
          <a:xfrm>
            <a:off x="2836544" y="4435390"/>
            <a:ext cx="3212563" cy="45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一个吧的每个主题帖的发布时间、题目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DDB3F23-16B6-65F2-E791-0A3D26B5A92B}"/>
              </a:ext>
            </a:extLst>
          </p:cNvPr>
          <p:cNvGrpSpPr/>
          <p:nvPr/>
        </p:nvGrpSpPr>
        <p:grpSpPr>
          <a:xfrm>
            <a:off x="1301948" y="812090"/>
            <a:ext cx="2983449" cy="3503945"/>
            <a:chOff x="1784747" y="1291829"/>
            <a:chExt cx="2074069" cy="2561034"/>
          </a:xfrm>
        </p:grpSpPr>
        <p:sp>
          <p:nvSpPr>
            <p:cNvPr id="9" name="任意多边形 35"/>
            <p:cNvSpPr>
              <a:spLocks noChangeArrowheads="1"/>
            </p:cNvSpPr>
            <p:nvPr/>
          </p:nvSpPr>
          <p:spPr bwMode="auto">
            <a:xfrm>
              <a:off x="1796653" y="2509837"/>
              <a:ext cx="1014413" cy="1309688"/>
            </a:xfrm>
            <a:custGeom>
              <a:avLst/>
              <a:gdLst>
                <a:gd name="T0" fmla="*/ 901473 w 1352638"/>
                <a:gd name="T1" fmla="*/ 16 h 1747217"/>
                <a:gd name="T2" fmla="*/ 974192 w 1352638"/>
                <a:gd name="T3" fmla="*/ 31619 h 1747217"/>
                <a:gd name="T4" fmla="*/ 1352550 w 1352638"/>
                <a:gd name="T5" fmla="*/ 423231 h 1747217"/>
                <a:gd name="T6" fmla="*/ 948292 w 1352638"/>
                <a:gd name="T7" fmla="*/ 813428 h 1747217"/>
                <a:gd name="T8" fmla="*/ 945734 w 1352638"/>
                <a:gd name="T9" fmla="*/ 959852 h 1747217"/>
                <a:gd name="T10" fmla="*/ 1312064 w 1352638"/>
                <a:gd name="T11" fmla="*/ 1339012 h 1747217"/>
                <a:gd name="T12" fmla="*/ 920260 w 1352638"/>
                <a:gd name="T13" fmla="*/ 1717186 h 1747217"/>
                <a:gd name="T14" fmla="*/ 773764 w 1352638"/>
                <a:gd name="T15" fmla="*/ 1714631 h 1747217"/>
                <a:gd name="T16" fmla="*/ 29077 w 1352638"/>
                <a:gd name="T17" fmla="*/ 943861 h 1747217"/>
                <a:gd name="T18" fmla="*/ 15 w 1352638"/>
                <a:gd name="T19" fmla="*/ 870119 h 1747217"/>
                <a:gd name="T20" fmla="*/ 31634 w 1352638"/>
                <a:gd name="T21" fmla="*/ 797436 h 1747217"/>
                <a:gd name="T22" fmla="*/ 827695 w 1352638"/>
                <a:gd name="T23" fmla="*/ 29064 h 1747217"/>
                <a:gd name="T24" fmla="*/ 901473 w 1352638"/>
                <a:gd name="T25" fmla="*/ 16 h 17472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52638"/>
                <a:gd name="T40" fmla="*/ 0 h 1747217"/>
                <a:gd name="T41" fmla="*/ 1352638 w 1352638"/>
                <a:gd name="T42" fmla="*/ 1747217 h 17472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52638" h="1747217">
                  <a:moveTo>
                    <a:pt x="901532" y="16"/>
                  </a:moveTo>
                  <a:cubicBezTo>
                    <a:pt x="928044" y="479"/>
                    <a:pt x="954380" y="11056"/>
                    <a:pt x="974255" y="31637"/>
                  </a:cubicBezTo>
                  <a:lnTo>
                    <a:pt x="1352638" y="423465"/>
                  </a:lnTo>
                  <a:lnTo>
                    <a:pt x="948354" y="813878"/>
                  </a:lnTo>
                  <a:cubicBezTo>
                    <a:pt x="907190" y="853629"/>
                    <a:pt x="906046" y="919221"/>
                    <a:pt x="945796" y="960384"/>
                  </a:cubicBezTo>
                  <a:lnTo>
                    <a:pt x="1312149" y="1339753"/>
                  </a:lnTo>
                  <a:lnTo>
                    <a:pt x="920320" y="1718137"/>
                  </a:lnTo>
                  <a:cubicBezTo>
                    <a:pt x="879157" y="1757888"/>
                    <a:pt x="813565" y="1756743"/>
                    <a:pt x="773814" y="1715580"/>
                  </a:cubicBezTo>
                  <a:lnTo>
                    <a:pt x="29079" y="944384"/>
                  </a:lnTo>
                  <a:cubicBezTo>
                    <a:pt x="9203" y="923802"/>
                    <a:pt x="-448" y="897114"/>
                    <a:pt x="15" y="870601"/>
                  </a:cubicBezTo>
                  <a:cubicBezTo>
                    <a:pt x="478" y="844089"/>
                    <a:pt x="11055" y="817753"/>
                    <a:pt x="31636" y="797878"/>
                  </a:cubicBezTo>
                  <a:lnTo>
                    <a:pt x="827749" y="29080"/>
                  </a:lnTo>
                  <a:cubicBezTo>
                    <a:pt x="848331" y="9205"/>
                    <a:pt x="875020" y="-446"/>
                    <a:pt x="901532" y="16"/>
                  </a:cubicBezTo>
                  <a:close/>
                </a:path>
              </a:pathLst>
            </a:custGeom>
            <a:solidFill>
              <a:srgbClr val="404585"/>
            </a:solidFill>
            <a:ln>
              <a:noFill/>
            </a:ln>
          </p:spPr>
          <p:txBody>
            <a:bodyPr lIns="162000" tIns="0" rIns="0" bIns="0" anchor="ctr"/>
            <a:lstStyle/>
            <a:p>
              <a:pPr>
                <a:defRPr/>
              </a:pPr>
              <a:r>
                <a:rPr lang="en-US" altLang="zh-CN" sz="1500" b="1" kern="0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User_tables</a:t>
              </a:r>
              <a:endParaRPr lang="zh-CN" altLang="en-US" sz="15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任意多边形 36"/>
            <p:cNvSpPr>
              <a:spLocks noChangeArrowheads="1"/>
            </p:cNvSpPr>
            <p:nvPr/>
          </p:nvSpPr>
          <p:spPr bwMode="auto">
            <a:xfrm>
              <a:off x="1820466" y="1789510"/>
              <a:ext cx="1312069" cy="1008459"/>
            </a:xfrm>
            <a:custGeom>
              <a:avLst/>
              <a:gdLst>
                <a:gd name="T0" fmla="*/ 861672 w 1747878"/>
                <a:gd name="T1" fmla="*/ 0 h 1344614"/>
                <a:gd name="T2" fmla="*/ 934935 w 1747878"/>
                <a:gd name="T3" fmla="*/ 30347 h 1344614"/>
                <a:gd name="T4" fmla="*/ 1717492 w 1747878"/>
                <a:gd name="T5" fmla="*/ 812921 h 1344614"/>
                <a:gd name="T6" fmla="*/ 1717492 w 1747878"/>
                <a:gd name="T7" fmla="*/ 959449 h 1344614"/>
                <a:gd name="T8" fmla="*/ 1332337 w 1747878"/>
                <a:gd name="T9" fmla="*/ 1344613 h 1344614"/>
                <a:gd name="T10" fmla="*/ 934936 w 1747878"/>
                <a:gd name="T11" fmla="*/ 947204 h 1344614"/>
                <a:gd name="T12" fmla="*/ 788411 w 1747878"/>
                <a:gd name="T13" fmla="*/ 947204 h 1344614"/>
                <a:gd name="T14" fmla="*/ 415502 w 1747878"/>
                <a:gd name="T15" fmla="*/ 1320121 h 1344614"/>
                <a:gd name="T16" fmla="*/ 30346 w 1747878"/>
                <a:gd name="T17" fmla="*/ 934956 h 1344614"/>
                <a:gd name="T18" fmla="*/ 30346 w 1747878"/>
                <a:gd name="T19" fmla="*/ 788428 h 1344614"/>
                <a:gd name="T20" fmla="*/ 788410 w 1747878"/>
                <a:gd name="T21" fmla="*/ 30347 h 1344614"/>
                <a:gd name="T22" fmla="*/ 861672 w 1747878"/>
                <a:gd name="T23" fmla="*/ 0 h 13446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47878"/>
                <a:gd name="T37" fmla="*/ 0 h 1344614"/>
                <a:gd name="T38" fmla="*/ 1747878 w 1747878"/>
                <a:gd name="T39" fmla="*/ 1344614 h 13446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47878" h="1344614">
                  <a:moveTo>
                    <a:pt x="861692" y="0"/>
                  </a:moveTo>
                  <a:cubicBezTo>
                    <a:pt x="888209" y="0"/>
                    <a:pt x="914725" y="10116"/>
                    <a:pt x="934956" y="30347"/>
                  </a:cubicBezTo>
                  <a:lnTo>
                    <a:pt x="1717531" y="812922"/>
                  </a:lnTo>
                  <a:cubicBezTo>
                    <a:pt x="1757994" y="853385"/>
                    <a:pt x="1757994" y="918988"/>
                    <a:pt x="1717531" y="959450"/>
                  </a:cubicBezTo>
                  <a:lnTo>
                    <a:pt x="1332367" y="1344614"/>
                  </a:lnTo>
                  <a:lnTo>
                    <a:pt x="934957" y="947205"/>
                  </a:lnTo>
                  <a:cubicBezTo>
                    <a:pt x="894494" y="906741"/>
                    <a:pt x="828892" y="906742"/>
                    <a:pt x="788429" y="947205"/>
                  </a:cubicBezTo>
                  <a:lnTo>
                    <a:pt x="415512" y="1320122"/>
                  </a:lnTo>
                  <a:lnTo>
                    <a:pt x="30347" y="934957"/>
                  </a:lnTo>
                  <a:cubicBezTo>
                    <a:pt x="-10116" y="894494"/>
                    <a:pt x="-10116" y="828891"/>
                    <a:pt x="30347" y="788429"/>
                  </a:cubicBezTo>
                  <a:lnTo>
                    <a:pt x="788428" y="30347"/>
                  </a:lnTo>
                  <a:cubicBezTo>
                    <a:pt x="808660" y="10115"/>
                    <a:pt x="835176" y="0"/>
                    <a:pt x="861692" y="0"/>
                  </a:cubicBezTo>
                  <a:close/>
                </a:path>
              </a:pathLst>
            </a:custGeom>
            <a:solidFill>
              <a:srgbClr val="404585"/>
            </a:solidFill>
            <a:ln>
              <a:noFill/>
            </a:ln>
          </p:spPr>
          <p:txBody>
            <a:bodyPr lIns="0" tIns="0" rIns="0" bIns="162000" anchor="ctr"/>
            <a:lstStyle/>
            <a:p>
              <a:pPr algn="ctr">
                <a:defRPr/>
              </a:pPr>
              <a:r>
                <a:rPr lang="en-US" altLang="zh-CN" sz="1500" b="1" kern="0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Ba_info</a:t>
              </a:r>
              <a:endParaRPr lang="zh-CN" altLang="en-US" sz="15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任意多边形 37"/>
            <p:cNvSpPr>
              <a:spLocks noChangeArrowheads="1"/>
            </p:cNvSpPr>
            <p:nvPr/>
          </p:nvSpPr>
          <p:spPr bwMode="auto">
            <a:xfrm>
              <a:off x="2844403" y="1813323"/>
              <a:ext cx="1014413" cy="1310878"/>
            </a:xfrm>
            <a:custGeom>
              <a:avLst/>
              <a:gdLst>
                <a:gd name="T0" fmla="*/ 506068 w 1352638"/>
                <a:gd name="T1" fmla="*/ 15 h 1747216"/>
                <a:gd name="T2" fmla="*/ 578786 w 1352638"/>
                <a:gd name="T3" fmla="*/ 31647 h 1747216"/>
                <a:gd name="T4" fmla="*/ 1323474 w 1352638"/>
                <a:gd name="T5" fmla="*/ 803119 h 1747216"/>
                <a:gd name="T6" fmla="*/ 1352535 w 1352638"/>
                <a:gd name="T7" fmla="*/ 876927 h 1747216"/>
                <a:gd name="T8" fmla="*/ 1320917 w 1352638"/>
                <a:gd name="T9" fmla="*/ 949676 h 1747216"/>
                <a:gd name="T10" fmla="*/ 524855 w 1352638"/>
                <a:gd name="T11" fmla="*/ 1718748 h 1747216"/>
                <a:gd name="T12" fmla="*/ 378358 w 1352638"/>
                <a:gd name="T13" fmla="*/ 1716190 h 1747216"/>
                <a:gd name="T14" fmla="*/ 0 w 1352638"/>
                <a:gd name="T15" fmla="*/ 1324223 h 1747216"/>
                <a:gd name="T16" fmla="*/ 404259 w 1352638"/>
                <a:gd name="T17" fmla="*/ 933670 h 1747216"/>
                <a:gd name="T18" fmla="*/ 406816 w 1352638"/>
                <a:gd name="T19" fmla="*/ 787113 h 1747216"/>
                <a:gd name="T20" fmla="*/ 40487 w 1352638"/>
                <a:gd name="T21" fmla="*/ 407608 h 1747216"/>
                <a:gd name="T22" fmla="*/ 432290 w 1352638"/>
                <a:gd name="T23" fmla="*/ 29089 h 1747216"/>
                <a:gd name="T24" fmla="*/ 506068 w 1352638"/>
                <a:gd name="T25" fmla="*/ 15 h 1747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52638"/>
                <a:gd name="T40" fmla="*/ 0 h 1747216"/>
                <a:gd name="T41" fmla="*/ 1352638 w 1352638"/>
                <a:gd name="T42" fmla="*/ 1747216 h 1747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52638" h="1747216">
                  <a:moveTo>
                    <a:pt x="506101" y="15"/>
                  </a:moveTo>
                  <a:cubicBezTo>
                    <a:pt x="532613" y="478"/>
                    <a:pt x="558949" y="11055"/>
                    <a:pt x="578824" y="31636"/>
                  </a:cubicBezTo>
                  <a:lnTo>
                    <a:pt x="1323560" y="802833"/>
                  </a:lnTo>
                  <a:cubicBezTo>
                    <a:pt x="1343435" y="823414"/>
                    <a:pt x="1353086" y="850103"/>
                    <a:pt x="1352623" y="876615"/>
                  </a:cubicBezTo>
                  <a:cubicBezTo>
                    <a:pt x="1352161" y="903128"/>
                    <a:pt x="1341584" y="929463"/>
                    <a:pt x="1321003" y="949338"/>
                  </a:cubicBezTo>
                  <a:lnTo>
                    <a:pt x="524889" y="1718136"/>
                  </a:lnTo>
                  <a:cubicBezTo>
                    <a:pt x="483726" y="1757887"/>
                    <a:pt x="418134" y="1756742"/>
                    <a:pt x="378383" y="1715579"/>
                  </a:cubicBezTo>
                  <a:lnTo>
                    <a:pt x="0" y="1323752"/>
                  </a:lnTo>
                  <a:lnTo>
                    <a:pt x="404285" y="933338"/>
                  </a:lnTo>
                  <a:cubicBezTo>
                    <a:pt x="445448" y="893587"/>
                    <a:pt x="446593" y="827995"/>
                    <a:pt x="406842" y="786833"/>
                  </a:cubicBezTo>
                  <a:lnTo>
                    <a:pt x="40490" y="407463"/>
                  </a:lnTo>
                  <a:lnTo>
                    <a:pt x="432318" y="29079"/>
                  </a:lnTo>
                  <a:cubicBezTo>
                    <a:pt x="452900" y="9204"/>
                    <a:pt x="479589" y="-448"/>
                    <a:pt x="506101" y="15"/>
                  </a:cubicBezTo>
                  <a:close/>
                </a:path>
              </a:pathLst>
            </a:custGeom>
            <a:solidFill>
              <a:srgbClr val="404585"/>
            </a:solidFill>
            <a:ln>
              <a:noFill/>
            </a:ln>
          </p:spPr>
          <p:txBody>
            <a:bodyPr lIns="0" tIns="0" rIns="162000" bIns="0" anchor="ctr"/>
            <a:lstStyle/>
            <a:p>
              <a:pPr algn="r"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tables</a:t>
              </a:r>
              <a:endParaRPr lang="zh-CN" altLang="en-US" sz="1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任意多边形 38"/>
            <p:cNvSpPr>
              <a:spLocks noChangeArrowheads="1"/>
            </p:cNvSpPr>
            <p:nvPr/>
          </p:nvSpPr>
          <p:spPr bwMode="auto">
            <a:xfrm>
              <a:off x="2518173" y="2838450"/>
              <a:ext cx="1312069" cy="1014413"/>
            </a:xfrm>
            <a:custGeom>
              <a:avLst/>
              <a:gdLst>
                <a:gd name="T0" fmla="*/ 423615 w 1747216"/>
                <a:gd name="T1" fmla="*/ 0 h 1352638"/>
                <a:gd name="T2" fmla="*/ 814167 w 1747216"/>
                <a:gd name="T3" fmla="*/ 404259 h 1352638"/>
                <a:gd name="T4" fmla="*/ 960725 w 1747216"/>
                <a:gd name="T5" fmla="*/ 406816 h 1352638"/>
                <a:gd name="T6" fmla="*/ 1340229 w 1747216"/>
                <a:gd name="T7" fmla="*/ 40487 h 1352638"/>
                <a:gd name="T8" fmla="*/ 1718748 w 1747216"/>
                <a:gd name="T9" fmla="*/ 432290 h 1352638"/>
                <a:gd name="T10" fmla="*/ 1716190 w 1747216"/>
                <a:gd name="T11" fmla="*/ 578786 h 1352638"/>
                <a:gd name="T12" fmla="*/ 944719 w 1747216"/>
                <a:gd name="T13" fmla="*/ 1323474 h 1352638"/>
                <a:gd name="T14" fmla="*/ 870910 w 1747216"/>
                <a:gd name="T15" fmla="*/ 1352535 h 1352638"/>
                <a:gd name="T16" fmla="*/ 798161 w 1747216"/>
                <a:gd name="T17" fmla="*/ 1320917 h 1352638"/>
                <a:gd name="T18" fmla="*/ 29089 w 1747216"/>
                <a:gd name="T19" fmla="*/ 524855 h 1352638"/>
                <a:gd name="T20" fmla="*/ 31647 w 1747216"/>
                <a:gd name="T21" fmla="*/ 378358 h 13526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47216"/>
                <a:gd name="T34" fmla="*/ 0 h 1352638"/>
                <a:gd name="T35" fmla="*/ 1747216 w 1747216"/>
                <a:gd name="T36" fmla="*/ 1352638 h 13526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47216" h="1352638">
                  <a:moveTo>
                    <a:pt x="423464" y="0"/>
                  </a:moveTo>
                  <a:lnTo>
                    <a:pt x="813877" y="404285"/>
                  </a:lnTo>
                  <a:cubicBezTo>
                    <a:pt x="853628" y="445448"/>
                    <a:pt x="919220" y="446592"/>
                    <a:pt x="960383" y="406842"/>
                  </a:cubicBezTo>
                  <a:lnTo>
                    <a:pt x="1339752" y="40490"/>
                  </a:lnTo>
                  <a:lnTo>
                    <a:pt x="1718136" y="432318"/>
                  </a:lnTo>
                  <a:cubicBezTo>
                    <a:pt x="1757887" y="473481"/>
                    <a:pt x="1756742" y="539074"/>
                    <a:pt x="1715579" y="578824"/>
                  </a:cubicBezTo>
                  <a:lnTo>
                    <a:pt x="944383" y="1323560"/>
                  </a:lnTo>
                  <a:cubicBezTo>
                    <a:pt x="923801" y="1343435"/>
                    <a:pt x="897113" y="1353086"/>
                    <a:pt x="870600" y="1352623"/>
                  </a:cubicBezTo>
                  <a:cubicBezTo>
                    <a:pt x="844088" y="1352161"/>
                    <a:pt x="817752" y="1341584"/>
                    <a:pt x="797877" y="1321003"/>
                  </a:cubicBezTo>
                  <a:lnTo>
                    <a:pt x="29079" y="524889"/>
                  </a:lnTo>
                  <a:cubicBezTo>
                    <a:pt x="-10671" y="483726"/>
                    <a:pt x="-9526" y="418134"/>
                    <a:pt x="31636" y="378383"/>
                  </a:cubicBezTo>
                  <a:lnTo>
                    <a:pt x="423464" y="0"/>
                  </a:lnTo>
                  <a:close/>
                </a:path>
              </a:pathLst>
            </a:custGeom>
            <a:solidFill>
              <a:srgbClr val="404585"/>
            </a:solidFill>
            <a:ln>
              <a:noFill/>
            </a:ln>
          </p:spPr>
          <p:txBody>
            <a:bodyPr lIns="0" tIns="162000" rIns="0" bIns="0" anchor="ctr"/>
            <a:lstStyle/>
            <a:p>
              <a:pPr algn="ctr">
                <a:defRPr/>
              </a:pPr>
              <a:r>
                <a:rPr lang="en-US" altLang="zh-CN" sz="1500" b="1" kern="0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Zhutitietables</a:t>
              </a:r>
              <a:endParaRPr lang="zh-CN" altLang="en-US" sz="15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41"/>
            <p:cNvSpPr>
              <a:spLocks noChangeArrowheads="1"/>
            </p:cNvSpPr>
            <p:nvPr/>
          </p:nvSpPr>
          <p:spPr bwMode="auto">
            <a:xfrm>
              <a:off x="1784747" y="1291829"/>
              <a:ext cx="1357313" cy="45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10E12ED-87AB-8137-54F7-47D427DC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99" y="615882"/>
            <a:ext cx="1485900" cy="1552575"/>
          </a:xfrm>
          <a:prstGeom prst="rect">
            <a:avLst/>
          </a:prstGeom>
        </p:spPr>
      </p:pic>
      <p:sp>
        <p:nvSpPr>
          <p:cNvPr id="27" name="矩形 40">
            <a:extLst>
              <a:ext uri="{FF2B5EF4-FFF2-40B4-BE49-F238E27FC236}">
                <a16:creationId xmlns:a16="http://schemas.microsoft.com/office/drawing/2014/main" id="{82AAFA9B-442F-3936-E2F3-EE89B32E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46" y="1006797"/>
            <a:ext cx="2428730" cy="45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一个吧的关注数、发帖数等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0">
            <a:extLst>
              <a:ext uri="{FF2B5EF4-FFF2-40B4-BE49-F238E27FC236}">
                <a16:creationId xmlns:a16="http://schemas.microsoft.com/office/drawing/2014/main" id="{C39C1DEA-6276-0CF3-38CA-4E98ABAF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969" y="1069343"/>
            <a:ext cx="2428730" cy="45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一个吧内所有帖子的每层楼的内容，作者，等级，发布时间，</a:t>
            </a:r>
            <a:r>
              <a:rPr lang="en-US" altLang="zh-CN" sz="12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地址等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4B368D79-24B9-A900-7A25-A82F3287A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777" y="4104595"/>
            <a:ext cx="3049746" cy="45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一些用户关注的吧、发帖数、性别、吧龄等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7B08F1B-CA86-18FB-29E6-A49CE0F8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862" y="1323353"/>
            <a:ext cx="20288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63603" y="3757612"/>
            <a:ext cx="1987302" cy="1385888"/>
            <a:chOff x="6218370" y="4838701"/>
            <a:chExt cx="2895588" cy="2019300"/>
          </a:xfrm>
        </p:grpSpPr>
        <p:sp>
          <p:nvSpPr>
            <p:cNvPr id="5" name="等腰三角形 4"/>
            <p:cNvSpPr/>
            <p:nvPr/>
          </p:nvSpPr>
          <p:spPr>
            <a:xfrm>
              <a:off x="6793667" y="4838701"/>
              <a:ext cx="2320291" cy="200025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6218370" y="5067301"/>
              <a:ext cx="2077208" cy="1790700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7326421" y="4084529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3427981" y="1926557"/>
            <a:ext cx="391503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350" dirty="0">
                <a:solidFill>
                  <a:srgbClr val="40458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数据预处理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>
            <a:off x="1" y="1785937"/>
            <a:ext cx="5071304" cy="3357563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1843087" y="1357312"/>
            <a:ext cx="1678388" cy="1900238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1712" y="1329541"/>
            <a:ext cx="93543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450" dirty="0">
                <a:solidFill>
                  <a:srgbClr val="404585"/>
                </a:solidFill>
                <a:latin typeface="Impact" panose="020B0806030902050204" pitchFamily="34" charset="0"/>
              </a:rPr>
              <a:t>3</a:t>
            </a:r>
            <a:endParaRPr lang="zh-CN" altLang="en-US" sz="12450" dirty="0">
              <a:solidFill>
                <a:srgbClr val="404585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数据预处理</a:t>
              </a:r>
            </a:p>
          </p:txBody>
        </p:sp>
      </p:grpSp>
      <p:sp>
        <p:nvSpPr>
          <p:cNvPr id="9" name="任意多边形 8"/>
          <p:cNvSpPr>
            <a:spLocks/>
          </p:cNvSpPr>
          <p:nvPr/>
        </p:nvSpPr>
        <p:spPr bwMode="auto">
          <a:xfrm rot="5400000">
            <a:off x="7323473" y="1824674"/>
            <a:ext cx="939588" cy="2758308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40458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1423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68685" y="2005890"/>
            <a:ext cx="876028" cy="1717917"/>
            <a:chOff x="7558505" y="2674384"/>
            <a:chExt cx="1168246" cy="2290964"/>
          </a:xfrm>
          <a:solidFill>
            <a:srgbClr val="404585"/>
          </a:solidFill>
        </p:grpSpPr>
        <p:sp>
          <p:nvSpPr>
            <p:cNvPr id="11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23" tIns="45712" rIns="91423" bIns="4571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3" tIns="45712" rIns="91423" bIns="4571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36979" y="2002786"/>
            <a:ext cx="876028" cy="1719469"/>
            <a:chOff x="6582724" y="2670245"/>
            <a:chExt cx="1168246" cy="2293034"/>
          </a:xfrm>
          <a:solidFill>
            <a:srgbClr val="404585"/>
          </a:solidFill>
        </p:grpSpPr>
        <p:sp>
          <p:nvSpPr>
            <p:cNvPr id="14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22004" y="2053118"/>
            <a:ext cx="860850" cy="1614482"/>
            <a:chOff x="5629255" y="2737367"/>
            <a:chExt cx="1148004" cy="2153026"/>
          </a:xfrm>
          <a:solidFill>
            <a:srgbClr val="404585"/>
          </a:solidFill>
        </p:grpSpPr>
        <p:sp>
          <p:nvSpPr>
            <p:cNvPr id="17" name="任意多边形 16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3" tIns="45712" rIns="91423" bIns="4571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76575" y="1999868"/>
            <a:ext cx="876028" cy="1717917"/>
            <a:chOff x="4635171" y="2666353"/>
            <a:chExt cx="1168246" cy="2290964"/>
          </a:xfrm>
          <a:solidFill>
            <a:srgbClr val="404585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744870" y="1996764"/>
            <a:ext cx="876028" cy="1719469"/>
            <a:chOff x="3659390" y="2662213"/>
            <a:chExt cx="1168246" cy="2293034"/>
          </a:xfrm>
          <a:solidFill>
            <a:srgbClr val="404585"/>
          </a:solidFill>
        </p:grpSpPr>
        <p:sp>
          <p:nvSpPr>
            <p:cNvPr id="23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3" tIns="45712" rIns="91423" bIns="4571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3" tIns="45712" rIns="91423" bIns="4571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54"/>
          <p:cNvSpPr txBox="1"/>
          <p:nvPr/>
        </p:nvSpPr>
        <p:spPr>
          <a:xfrm>
            <a:off x="759898" y="1135783"/>
            <a:ext cx="329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去除空值（网页错误，用户人为隐藏等）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-28419" y="2047096"/>
            <a:ext cx="2919163" cy="1599302"/>
            <a:chOff x="-38987" y="2729334"/>
            <a:chExt cx="3892912" cy="2132784"/>
          </a:xfrm>
          <a:solidFill>
            <a:srgbClr val="404585"/>
          </a:solidFill>
        </p:grpSpPr>
        <p:sp>
          <p:nvSpPr>
            <p:cNvPr id="38" name="任意多边形 37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3" tIns="34281" rIns="68563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423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Box 54">
            <a:extLst>
              <a:ext uri="{FF2B5EF4-FFF2-40B4-BE49-F238E27FC236}">
                <a16:creationId xmlns:a16="http://schemas.microsoft.com/office/drawing/2014/main" id="{BEAAC4A7-37FE-FB32-7C66-506BA5F6C18C}"/>
              </a:ext>
            </a:extLst>
          </p:cNvPr>
          <p:cNvSpPr txBox="1"/>
          <p:nvPr/>
        </p:nvSpPr>
        <p:spPr>
          <a:xfrm>
            <a:off x="3140382" y="3992100"/>
            <a:ext cx="2441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删除重复项（主题帖，楼层）</a:t>
            </a:r>
          </a:p>
        </p:txBody>
      </p:sp>
      <p:sp>
        <p:nvSpPr>
          <p:cNvPr id="3" name="TextBox 54">
            <a:extLst>
              <a:ext uri="{FF2B5EF4-FFF2-40B4-BE49-F238E27FC236}">
                <a16:creationId xmlns:a16="http://schemas.microsoft.com/office/drawing/2014/main" id="{41C3CA4A-12FB-3D5C-B548-2C725DCB81C0}"/>
              </a:ext>
            </a:extLst>
          </p:cNvPr>
          <p:cNvSpPr txBox="1"/>
          <p:nvPr/>
        </p:nvSpPr>
        <p:spPr>
          <a:xfrm>
            <a:off x="5178400" y="1163057"/>
            <a:ext cx="2441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提取每个步骤需要的数据</a:t>
            </a:r>
          </a:p>
        </p:txBody>
      </p:sp>
    </p:spTree>
    <p:extLst>
      <p:ext uri="{BB962C8B-B14F-4D97-AF65-F5344CB8AC3E}">
        <p14:creationId xmlns:p14="http://schemas.microsoft.com/office/powerpoint/2010/main" val="23893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63603" y="3757612"/>
            <a:ext cx="1987302" cy="1385888"/>
            <a:chOff x="6218370" y="4838701"/>
            <a:chExt cx="2895588" cy="2019300"/>
          </a:xfrm>
        </p:grpSpPr>
        <p:sp>
          <p:nvSpPr>
            <p:cNvPr id="5" name="等腰三角形 4"/>
            <p:cNvSpPr/>
            <p:nvPr/>
          </p:nvSpPr>
          <p:spPr>
            <a:xfrm>
              <a:off x="6793667" y="4838701"/>
              <a:ext cx="2320291" cy="200025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6218370" y="5067301"/>
              <a:ext cx="2077208" cy="1790700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7326421" y="4084529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3427981" y="1926557"/>
            <a:ext cx="391503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350" dirty="0">
                <a:solidFill>
                  <a:srgbClr val="40458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探索性分析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>
            <a:off x="1" y="1785937"/>
            <a:ext cx="5071304" cy="3357563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1843087" y="1357312"/>
            <a:ext cx="1678388" cy="1900238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1712" y="1329541"/>
            <a:ext cx="93543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450" dirty="0">
                <a:solidFill>
                  <a:srgbClr val="404585"/>
                </a:solidFill>
                <a:latin typeface="Impact" panose="020B0806030902050204" pitchFamily="34" charset="0"/>
              </a:rPr>
              <a:t>4</a:t>
            </a:r>
            <a:endParaRPr lang="zh-CN" altLang="en-US" sz="12450" dirty="0">
              <a:solidFill>
                <a:srgbClr val="404585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各省区人数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4616979-F8C9-6D15-2917-2D660438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419675"/>
            <a:ext cx="4294944" cy="3441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2BCE2A-CDD3-BED3-10AE-C0974EB1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1" y="1340447"/>
            <a:ext cx="4803549" cy="35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各省区人数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5B860270-767D-8B19-1CE8-238BBC955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73" y="812090"/>
            <a:ext cx="6546657" cy="4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63FFD17-6AD4-326A-4DC0-49AE54C39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0" y="1757590"/>
            <a:ext cx="3912643" cy="31901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83E9BB-6B30-B0CF-BBA4-083DADEF0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73" y="546784"/>
            <a:ext cx="4171254" cy="335588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F94800B-1D4F-EAB7-371A-873B6136AB72}"/>
              </a:ext>
            </a:extLst>
          </p:cNvPr>
          <p:cNvGrpSpPr/>
          <p:nvPr/>
        </p:nvGrpSpPr>
        <p:grpSpPr>
          <a:xfrm>
            <a:off x="-104792" y="-64181"/>
            <a:ext cx="4008052" cy="1757762"/>
            <a:chOff x="-139723" y="-85574"/>
            <a:chExt cx="5344069" cy="234368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F23BE4F6-7EFD-4CD7-6712-4D0D5A2AB600}"/>
                </a:ext>
              </a:extLst>
            </p:cNvPr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F088FA7-1BD3-3C33-FB2D-8F0FAB7B89FE}"/>
                </a:ext>
              </a:extLst>
            </p:cNvPr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2B05C9B-244C-8BD2-2A6A-B03D63C2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13" name="文本框 26">
              <a:extLst>
                <a:ext uri="{FF2B5EF4-FFF2-40B4-BE49-F238E27FC236}">
                  <a16:creationId xmlns:a16="http://schemas.microsoft.com/office/drawing/2014/main" id="{8E1BD286-9E1E-9D1D-8AC3-8E49CA420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30" y="559567"/>
              <a:ext cx="4395816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各省区用户发言数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3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各吧删帖率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F312BE4-0334-F2F7-624E-CFC92CB7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99" y="1092544"/>
            <a:ext cx="5998602" cy="37375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5761D7-1F44-EDE9-A88C-BB0971FA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576" y="1003488"/>
            <a:ext cx="6049411" cy="38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用户性别比例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4CCDB48-748D-AAD1-C366-77F39403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86" y="838006"/>
            <a:ext cx="6974427" cy="40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03ED6C5-9BD9-2A8C-9491-7AC68D28F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034"/>
            <a:ext cx="4848009" cy="310240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用户吧龄数据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1E9F42C-78CE-BF5D-6CF0-956EF1BADA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11" y="1518137"/>
            <a:ext cx="4582383" cy="30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22"/>
          <p:cNvSpPr/>
          <p:nvPr/>
        </p:nvSpPr>
        <p:spPr>
          <a:xfrm rot="10800000">
            <a:off x="1882155" y="12898"/>
            <a:ext cx="1365455" cy="1177117"/>
          </a:xfrm>
          <a:prstGeom prst="triangle">
            <a:avLst/>
          </a:prstGeom>
          <a:solidFill>
            <a:srgbClr val="F0CDE4"/>
          </a:solidFill>
          <a:ln w="3810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等腰三角形 23"/>
          <p:cNvSpPr/>
          <p:nvPr/>
        </p:nvSpPr>
        <p:spPr>
          <a:xfrm rot="10800000">
            <a:off x="2363759" y="1688"/>
            <a:ext cx="1222404" cy="1053800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21199914">
            <a:off x="-222548" y="-160959"/>
            <a:ext cx="3184506" cy="4380821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  <p:sp>
        <p:nvSpPr>
          <p:cNvPr id="26" name="等腰三角形 25"/>
          <p:cNvSpPr/>
          <p:nvPr/>
        </p:nvSpPr>
        <p:spPr>
          <a:xfrm>
            <a:off x="7278390" y="3800475"/>
            <a:ext cx="1557906" cy="1343025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7" name="等腰三角形 26"/>
          <p:cNvSpPr/>
          <p:nvPr/>
        </p:nvSpPr>
        <p:spPr>
          <a:xfrm>
            <a:off x="4205196" y="4100027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8" name="文本框 27"/>
          <p:cNvSpPr txBox="1"/>
          <p:nvPr/>
        </p:nvSpPr>
        <p:spPr>
          <a:xfrm>
            <a:off x="4936611" y="1343025"/>
            <a:ext cx="26740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232649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项目背景与研究目标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925788" y="1911165"/>
            <a:ext cx="25948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232649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数据获取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944382" y="2484088"/>
            <a:ext cx="2677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232649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数据预处理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937909" y="3051153"/>
            <a:ext cx="2743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232649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探索性分析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4345174" y="1342413"/>
            <a:ext cx="438463" cy="393641"/>
            <a:chOff x="4365646" y="1521907"/>
            <a:chExt cx="438463" cy="393641"/>
          </a:xfrm>
        </p:grpSpPr>
        <p:sp>
          <p:nvSpPr>
            <p:cNvPr id="32" name="圆角矩形 31"/>
            <p:cNvSpPr/>
            <p:nvPr/>
          </p:nvSpPr>
          <p:spPr>
            <a:xfrm>
              <a:off x="4397265" y="1522520"/>
              <a:ext cx="393028" cy="39302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65646" y="1521907"/>
              <a:ext cx="4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49232" y="1911782"/>
            <a:ext cx="438463" cy="393028"/>
            <a:chOff x="4369704" y="2091276"/>
            <a:chExt cx="438463" cy="393028"/>
          </a:xfrm>
        </p:grpSpPr>
        <p:sp>
          <p:nvSpPr>
            <p:cNvPr id="34" name="圆角矩形 33"/>
            <p:cNvSpPr/>
            <p:nvPr/>
          </p:nvSpPr>
          <p:spPr>
            <a:xfrm>
              <a:off x="4397265" y="2091276"/>
              <a:ext cx="393028" cy="39302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369704" y="2091276"/>
              <a:ext cx="4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345174" y="2484088"/>
            <a:ext cx="438463" cy="393029"/>
            <a:chOff x="4365646" y="2663582"/>
            <a:chExt cx="438463" cy="393029"/>
          </a:xfrm>
        </p:grpSpPr>
        <p:sp>
          <p:nvSpPr>
            <p:cNvPr id="36" name="圆角矩形 35"/>
            <p:cNvSpPr/>
            <p:nvPr/>
          </p:nvSpPr>
          <p:spPr>
            <a:xfrm>
              <a:off x="4393206" y="2663583"/>
              <a:ext cx="393028" cy="39302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365646" y="2663582"/>
              <a:ext cx="4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59462" y="3074616"/>
            <a:ext cx="438463" cy="393028"/>
            <a:chOff x="4379934" y="3254110"/>
            <a:chExt cx="438463" cy="393028"/>
          </a:xfrm>
        </p:grpSpPr>
        <p:sp>
          <p:nvSpPr>
            <p:cNvPr id="38" name="圆角矩形 37"/>
            <p:cNvSpPr/>
            <p:nvPr/>
          </p:nvSpPr>
          <p:spPr>
            <a:xfrm>
              <a:off x="4407494" y="3254110"/>
              <a:ext cx="393028" cy="39302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79934" y="3254110"/>
              <a:ext cx="4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>
            <a:off x="7972042" y="4133023"/>
            <a:ext cx="1172153" cy="1010477"/>
          </a:xfrm>
          <a:prstGeom prst="triangle">
            <a:avLst/>
          </a:prstGeom>
          <a:solidFill>
            <a:srgbClr val="404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1" name="文本框 40"/>
          <p:cNvSpPr txBox="1"/>
          <p:nvPr/>
        </p:nvSpPr>
        <p:spPr>
          <a:xfrm>
            <a:off x="2118795" y="2856225"/>
            <a:ext cx="1712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100" b="1" dirty="0">
                <a:solidFill>
                  <a:srgbClr val="404585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CONTENTS</a:t>
            </a:r>
            <a:endParaRPr lang="zh-CN" altLang="en-US" sz="2100" b="1" dirty="0">
              <a:solidFill>
                <a:srgbClr val="404585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48611" y="1957798"/>
            <a:ext cx="1837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40458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目录</a:t>
            </a:r>
            <a:endParaRPr lang="zh-CN" altLang="en-US" sz="6000" dirty="0">
              <a:solidFill>
                <a:srgbClr val="404585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2075BC-A4FA-7AAC-9AF9-4440EB1B3E7D}"/>
              </a:ext>
            </a:extLst>
          </p:cNvPr>
          <p:cNvSpPr txBox="1"/>
          <p:nvPr/>
        </p:nvSpPr>
        <p:spPr>
          <a:xfrm>
            <a:off x="4937909" y="3641021"/>
            <a:ext cx="2743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232649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数据建模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01B5A3-2866-7622-D388-CC177705117B}"/>
              </a:ext>
            </a:extLst>
          </p:cNvPr>
          <p:cNvGrpSpPr/>
          <p:nvPr/>
        </p:nvGrpSpPr>
        <p:grpSpPr>
          <a:xfrm>
            <a:off x="4359462" y="3664484"/>
            <a:ext cx="438463" cy="393028"/>
            <a:chOff x="4379934" y="3254110"/>
            <a:chExt cx="438463" cy="393028"/>
          </a:xfrm>
        </p:grpSpPr>
        <p:sp>
          <p:nvSpPr>
            <p:cNvPr id="4" name="圆角矩形 37">
              <a:extLst>
                <a:ext uri="{FF2B5EF4-FFF2-40B4-BE49-F238E27FC236}">
                  <a16:creationId xmlns:a16="http://schemas.microsoft.com/office/drawing/2014/main" id="{90D7A088-2B9A-F51C-2930-6C7C2D57691C}"/>
                </a:ext>
              </a:extLst>
            </p:cNvPr>
            <p:cNvSpPr/>
            <p:nvPr/>
          </p:nvSpPr>
          <p:spPr>
            <a:xfrm>
              <a:off x="4407494" y="3254110"/>
              <a:ext cx="393028" cy="39302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BBA1B33-99D6-A83C-DD12-E1334406467D}"/>
                </a:ext>
              </a:extLst>
            </p:cNvPr>
            <p:cNvSpPr txBox="1"/>
            <p:nvPr/>
          </p:nvSpPr>
          <p:spPr>
            <a:xfrm>
              <a:off x="4379934" y="3254110"/>
              <a:ext cx="4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3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用户吧龄数据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62E8BE4-06AB-0493-EC85-E9D4153F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16" y="1003369"/>
            <a:ext cx="6149837" cy="40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697D0A0-E58E-E287-1795-C7D3A1CF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8" y="812090"/>
            <a:ext cx="7089601" cy="416749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楼主发言比例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9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等级与发言数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2089F03-CD97-8051-C746-ECEE68DD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" y="1029981"/>
            <a:ext cx="7287065" cy="40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C90B8B-F051-C023-AB27-7BDD7588B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8" t="-458" r="13652" b="458"/>
          <a:stretch/>
        </p:blipFill>
        <p:spPr>
          <a:xfrm>
            <a:off x="0" y="1584247"/>
            <a:ext cx="3094626" cy="293148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等级分布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BFF487D-F6E8-2FDF-B2CC-5F1AC7552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0" r="11111"/>
          <a:stretch/>
        </p:blipFill>
        <p:spPr>
          <a:xfrm>
            <a:off x="5832737" y="1584247"/>
            <a:ext cx="3245477" cy="3068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05D8F4-8837-0379-E58E-8B58A9F5A8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r="20703"/>
          <a:stretch/>
        </p:blipFill>
        <p:spPr>
          <a:xfrm>
            <a:off x="2933114" y="1584247"/>
            <a:ext cx="2799471" cy="2990804"/>
          </a:xfrm>
          <a:prstGeom prst="rect">
            <a:avLst/>
          </a:prstGeom>
        </p:spPr>
      </p:pic>
      <p:sp>
        <p:nvSpPr>
          <p:cNvPr id="13" name="TextBox 54">
            <a:extLst>
              <a:ext uri="{FF2B5EF4-FFF2-40B4-BE49-F238E27FC236}">
                <a16:creationId xmlns:a16="http://schemas.microsoft.com/office/drawing/2014/main" id="{4859D86E-DBF9-75CA-07A0-D229EF7184FA}"/>
              </a:ext>
            </a:extLst>
          </p:cNvPr>
          <p:cNvSpPr txBox="1"/>
          <p:nvPr/>
        </p:nvSpPr>
        <p:spPr>
          <a:xfrm>
            <a:off x="759898" y="1135783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Bilibili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吧</a:t>
            </a:r>
          </a:p>
        </p:txBody>
      </p:sp>
      <p:sp>
        <p:nvSpPr>
          <p:cNvPr id="14" name="TextBox 54">
            <a:extLst>
              <a:ext uri="{FF2B5EF4-FFF2-40B4-BE49-F238E27FC236}">
                <a16:creationId xmlns:a16="http://schemas.microsoft.com/office/drawing/2014/main" id="{FDE91492-7247-EEAB-4EB3-6EFD0D0F933D}"/>
              </a:ext>
            </a:extLst>
          </p:cNvPr>
          <p:cNvSpPr txBox="1"/>
          <p:nvPr/>
        </p:nvSpPr>
        <p:spPr>
          <a:xfrm>
            <a:off x="3706275" y="1135124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世界杯吧</a:t>
            </a:r>
          </a:p>
        </p:txBody>
      </p:sp>
      <p:sp>
        <p:nvSpPr>
          <p:cNvPr id="15" name="TextBox 54">
            <a:extLst>
              <a:ext uri="{FF2B5EF4-FFF2-40B4-BE49-F238E27FC236}">
                <a16:creationId xmlns:a16="http://schemas.microsoft.com/office/drawing/2014/main" id="{60D4732D-19A1-0F27-5354-37739769355E}"/>
              </a:ext>
            </a:extLst>
          </p:cNvPr>
          <p:cNvSpPr txBox="1"/>
          <p:nvPr/>
        </p:nvSpPr>
        <p:spPr>
          <a:xfrm>
            <a:off x="6768431" y="1135124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孙笑川吧</a:t>
            </a:r>
          </a:p>
        </p:txBody>
      </p:sp>
    </p:spTree>
    <p:extLst>
      <p:ext uri="{BB962C8B-B14F-4D97-AF65-F5344CB8AC3E}">
        <p14:creationId xmlns:p14="http://schemas.microsoft.com/office/powerpoint/2010/main" val="4021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日期分布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4BA8025-0749-1D7A-208D-503C2ECF8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0" y="1822680"/>
            <a:ext cx="8168185" cy="23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一天内活跃时段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A96EEBA-17D6-C940-9BA4-9482A904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0" y="477885"/>
            <a:ext cx="7838058" cy="45432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53B3C7-6EBA-6545-03DC-907086F6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3" y="460807"/>
            <a:ext cx="7354726" cy="42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6C6B93-4116-5F95-E728-01187302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25"/>
          <a:stretch/>
        </p:blipFill>
        <p:spPr>
          <a:xfrm>
            <a:off x="388032" y="976004"/>
            <a:ext cx="4757174" cy="392698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常用表情统计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D6B5E80-660A-4D36-368D-B1CCE3C30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t="46413" r="1842" b="3093"/>
          <a:stretch/>
        </p:blipFill>
        <p:spPr>
          <a:xfrm>
            <a:off x="6196083" y="419675"/>
            <a:ext cx="2750024" cy="2101755"/>
          </a:xfrm>
          <a:prstGeom prst="rect">
            <a:avLst/>
          </a:prstGeom>
        </p:spPr>
      </p:pic>
      <p:sp>
        <p:nvSpPr>
          <p:cNvPr id="11" name="TextBox 54">
            <a:extLst>
              <a:ext uri="{FF2B5EF4-FFF2-40B4-BE49-F238E27FC236}">
                <a16:creationId xmlns:a16="http://schemas.microsoft.com/office/drawing/2014/main" id="{C7603F76-10D3-FBEF-D51A-4AB261D3F1DB}"/>
              </a:ext>
            </a:extLst>
          </p:cNvPr>
          <p:cNvSpPr txBox="1"/>
          <p:nvPr/>
        </p:nvSpPr>
        <p:spPr>
          <a:xfrm>
            <a:off x="4942936" y="693992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bilibili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2BAA68-8785-E1AA-71EA-C7C77F45C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3" t="8341" r="6313" b="9017"/>
          <a:stretch/>
        </p:blipFill>
        <p:spPr>
          <a:xfrm>
            <a:off x="6132568" y="2622071"/>
            <a:ext cx="2813539" cy="2101755"/>
          </a:xfrm>
          <a:prstGeom prst="rect">
            <a:avLst/>
          </a:prstGeom>
        </p:spPr>
      </p:pic>
      <p:sp>
        <p:nvSpPr>
          <p:cNvPr id="15" name="TextBox 54">
            <a:extLst>
              <a:ext uri="{FF2B5EF4-FFF2-40B4-BE49-F238E27FC236}">
                <a16:creationId xmlns:a16="http://schemas.microsoft.com/office/drawing/2014/main" id="{480730DF-BA37-CA09-BBD4-ED40A2E1C8F4}"/>
              </a:ext>
            </a:extLst>
          </p:cNvPr>
          <p:cNvSpPr txBox="1"/>
          <p:nvPr/>
        </p:nvSpPr>
        <p:spPr>
          <a:xfrm>
            <a:off x="4942936" y="2705308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孙笑川吧</a:t>
            </a:r>
          </a:p>
        </p:txBody>
      </p:sp>
    </p:spTree>
    <p:extLst>
      <p:ext uri="{BB962C8B-B14F-4D97-AF65-F5344CB8AC3E}">
        <p14:creationId xmlns:p14="http://schemas.microsoft.com/office/powerpoint/2010/main" val="19923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E4EAF2A-C271-D971-E869-B23DA8A4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r="7040"/>
          <a:stretch/>
        </p:blipFill>
        <p:spPr>
          <a:xfrm>
            <a:off x="809471" y="976004"/>
            <a:ext cx="3404381" cy="32648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常用词汇统计</a:t>
              </a:r>
            </a:p>
          </p:txBody>
        </p:sp>
      </p:grpSp>
      <p:sp>
        <p:nvSpPr>
          <p:cNvPr id="16" name="TextBox 54">
            <a:extLst>
              <a:ext uri="{FF2B5EF4-FFF2-40B4-BE49-F238E27FC236}">
                <a16:creationId xmlns:a16="http://schemas.microsoft.com/office/drawing/2014/main" id="{BCB4E4C8-5B57-69AC-DBD4-CE96D90FD1D9}"/>
              </a:ext>
            </a:extLst>
          </p:cNvPr>
          <p:cNvSpPr txBox="1"/>
          <p:nvPr/>
        </p:nvSpPr>
        <p:spPr>
          <a:xfrm>
            <a:off x="1795301" y="4404722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孙笑川吧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34ECA9-3443-4343-525F-773E9593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76004"/>
            <a:ext cx="3993405" cy="3400776"/>
          </a:xfrm>
          <a:prstGeom prst="rect">
            <a:avLst/>
          </a:prstGeom>
        </p:spPr>
      </p:pic>
      <p:sp>
        <p:nvSpPr>
          <p:cNvPr id="19" name="TextBox 54">
            <a:extLst>
              <a:ext uri="{FF2B5EF4-FFF2-40B4-BE49-F238E27FC236}">
                <a16:creationId xmlns:a16="http://schemas.microsoft.com/office/drawing/2014/main" id="{3A6FF923-9269-AA51-7289-5837C139EC07}"/>
              </a:ext>
            </a:extLst>
          </p:cNvPr>
          <p:cNvSpPr txBox="1"/>
          <p:nvPr/>
        </p:nvSpPr>
        <p:spPr>
          <a:xfrm>
            <a:off x="5942130" y="4404722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bilibili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吧</a:t>
            </a:r>
          </a:p>
        </p:txBody>
      </p:sp>
    </p:spTree>
    <p:extLst>
      <p:ext uri="{BB962C8B-B14F-4D97-AF65-F5344CB8AC3E}">
        <p14:creationId xmlns:p14="http://schemas.microsoft.com/office/powerpoint/2010/main" val="13866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CE23716-425D-7292-90FF-5C5CF4D67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3" y="477885"/>
            <a:ext cx="7650532" cy="45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23D0575-BD72-C712-CC17-C4E8A151B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" t="9291" r="4049"/>
          <a:stretch/>
        </p:blipFill>
        <p:spPr>
          <a:xfrm>
            <a:off x="438901" y="1589911"/>
            <a:ext cx="5663674" cy="32816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2664340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单个帖子发言数趋势</a:t>
            </a:r>
          </a:p>
        </p:txBody>
      </p:sp>
      <p:sp>
        <p:nvSpPr>
          <p:cNvPr id="14" name="TextBox 54">
            <a:extLst>
              <a:ext uri="{FF2B5EF4-FFF2-40B4-BE49-F238E27FC236}">
                <a16:creationId xmlns:a16="http://schemas.microsoft.com/office/drawing/2014/main" id="{F2DC8798-C02E-3800-07D3-79A0A2F15B23}"/>
              </a:ext>
            </a:extLst>
          </p:cNvPr>
          <p:cNvSpPr txBox="1"/>
          <p:nvPr/>
        </p:nvSpPr>
        <p:spPr>
          <a:xfrm>
            <a:off x="534084" y="1226188"/>
            <a:ext cx="125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bilibili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441BC9-2CD1-3754-D70F-A18F257B3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33" b="8159"/>
          <a:stretch/>
        </p:blipFill>
        <p:spPr>
          <a:xfrm>
            <a:off x="3463977" y="161532"/>
            <a:ext cx="5489733" cy="3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63603" y="3757612"/>
            <a:ext cx="1987302" cy="1385888"/>
            <a:chOff x="6218370" y="4838701"/>
            <a:chExt cx="2895588" cy="2019300"/>
          </a:xfrm>
        </p:grpSpPr>
        <p:sp>
          <p:nvSpPr>
            <p:cNvPr id="5" name="等腰三角形 4"/>
            <p:cNvSpPr/>
            <p:nvPr/>
          </p:nvSpPr>
          <p:spPr>
            <a:xfrm>
              <a:off x="6793667" y="4838701"/>
              <a:ext cx="2320291" cy="200025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6218370" y="5067301"/>
              <a:ext cx="2077208" cy="1790700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7326421" y="4084529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3427981" y="1926557"/>
            <a:ext cx="5292937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350" dirty="0">
                <a:solidFill>
                  <a:srgbClr val="40458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项目背景与研究目标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>
            <a:off x="1" y="1785937"/>
            <a:ext cx="5071304" cy="3357563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1843087" y="1357312"/>
            <a:ext cx="1678388" cy="1900238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1712" y="1329541"/>
            <a:ext cx="93543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450" dirty="0">
                <a:solidFill>
                  <a:srgbClr val="404585"/>
                </a:solidFill>
                <a:latin typeface="Impact" panose="020B0806030902050204" pitchFamily="34" charset="0"/>
              </a:rPr>
              <a:t>1</a:t>
            </a:r>
            <a:endParaRPr lang="zh-CN" altLang="en-US" sz="12450" dirty="0">
              <a:solidFill>
                <a:srgbClr val="404585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2664340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单个帖子发言数趋势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01383C9-4BB8-C850-59DE-129A5F0C5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4" b="6573"/>
          <a:stretch/>
        </p:blipFill>
        <p:spPr>
          <a:xfrm>
            <a:off x="1101506" y="987576"/>
            <a:ext cx="6804537" cy="39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2664340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吧的关联情况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5D4B9-215B-EC70-72FC-47C0EFCA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3" y="891983"/>
            <a:ext cx="4875388" cy="41363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5D2AB9-D014-D15A-2026-C8F3FBE5D8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9" t="21194" r="33880" b="21855"/>
          <a:stretch/>
        </p:blipFill>
        <p:spPr>
          <a:xfrm>
            <a:off x="4947313" y="310494"/>
            <a:ext cx="3313251" cy="2737614"/>
          </a:xfrm>
          <a:prstGeom prst="rect">
            <a:avLst/>
          </a:prstGeom>
        </p:spPr>
      </p:pic>
      <p:sp>
        <p:nvSpPr>
          <p:cNvPr id="16" name="TextBox 54">
            <a:extLst>
              <a:ext uri="{FF2B5EF4-FFF2-40B4-BE49-F238E27FC236}">
                <a16:creationId xmlns:a16="http://schemas.microsoft.com/office/drawing/2014/main" id="{8EB071DE-1574-ED87-80E4-AFD06DD86226}"/>
              </a:ext>
            </a:extLst>
          </p:cNvPr>
          <p:cNvSpPr txBox="1"/>
          <p:nvPr/>
        </p:nvSpPr>
        <p:spPr>
          <a:xfrm>
            <a:off x="4772340" y="4315711"/>
            <a:ext cx="3027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最接近中心：李毅吧</a:t>
            </a:r>
          </a:p>
        </p:txBody>
      </p:sp>
      <p:sp>
        <p:nvSpPr>
          <p:cNvPr id="17" name="TextBox 54">
            <a:extLst>
              <a:ext uri="{FF2B5EF4-FFF2-40B4-BE49-F238E27FC236}">
                <a16:creationId xmlns:a16="http://schemas.microsoft.com/office/drawing/2014/main" id="{8C195CEE-E719-694B-44D5-CF3C8FB5195D}"/>
              </a:ext>
            </a:extLst>
          </p:cNvPr>
          <p:cNvSpPr txBox="1"/>
          <p:nvPr/>
        </p:nvSpPr>
        <p:spPr>
          <a:xfrm>
            <a:off x="4822382" y="3203344"/>
            <a:ext cx="2827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发帖数最多：李毅吧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dist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		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处对象吧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dist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		 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扒皮吧</a:t>
            </a:r>
          </a:p>
        </p:txBody>
      </p:sp>
    </p:spTree>
    <p:extLst>
      <p:ext uri="{BB962C8B-B14F-4D97-AF65-F5344CB8AC3E}">
        <p14:creationId xmlns:p14="http://schemas.microsoft.com/office/powerpoint/2010/main" val="27543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63603" y="3757612"/>
            <a:ext cx="1987302" cy="1385888"/>
            <a:chOff x="6218370" y="4838701"/>
            <a:chExt cx="2895588" cy="2019300"/>
          </a:xfrm>
        </p:grpSpPr>
        <p:sp>
          <p:nvSpPr>
            <p:cNvPr id="5" name="等腰三角形 4"/>
            <p:cNvSpPr/>
            <p:nvPr/>
          </p:nvSpPr>
          <p:spPr>
            <a:xfrm>
              <a:off x="6793667" y="4838701"/>
              <a:ext cx="2320291" cy="200025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6218370" y="5067301"/>
              <a:ext cx="2077208" cy="1790700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7326421" y="4084529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3427981" y="1926557"/>
            <a:ext cx="391503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350" dirty="0">
                <a:solidFill>
                  <a:srgbClr val="40458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数据建模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>
            <a:off x="1" y="1785937"/>
            <a:ext cx="5071304" cy="3357563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1843087" y="1357312"/>
            <a:ext cx="1678388" cy="1900238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1712" y="1329541"/>
            <a:ext cx="93543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450" dirty="0">
                <a:solidFill>
                  <a:srgbClr val="404585"/>
                </a:solidFill>
                <a:latin typeface="Impact" panose="020B0806030902050204" pitchFamily="34" charset="0"/>
              </a:rPr>
              <a:t>5</a:t>
            </a:r>
            <a:endParaRPr lang="zh-CN" altLang="en-US" sz="12450" dirty="0">
              <a:solidFill>
                <a:srgbClr val="404585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3965602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情感评分的规则与无监督学习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F8F25C-92C3-0C0D-4BBB-15F527D6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8" y="1148673"/>
            <a:ext cx="3647047" cy="3575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7CE5FB-51C5-D36D-2166-0F43E02F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607" y="873843"/>
            <a:ext cx="3316478" cy="21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8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3221799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情感评分效果测试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56D81ABA-777C-1025-C125-307577031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9294"/>
              </p:ext>
            </p:extLst>
          </p:nvPr>
        </p:nvGraphicFramePr>
        <p:xfrm>
          <a:off x="7110483" y="1591665"/>
          <a:ext cx="1841536" cy="313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68">
                  <a:extLst>
                    <a:ext uri="{9D8B030D-6E8A-4147-A177-3AD203B41FA5}">
                      <a16:colId xmlns:a16="http://schemas.microsoft.com/office/drawing/2014/main" val="2218587128"/>
                    </a:ext>
                  </a:extLst>
                </a:gridCol>
                <a:gridCol w="920768">
                  <a:extLst>
                    <a:ext uri="{9D8B030D-6E8A-4147-A177-3AD203B41FA5}">
                      <a16:colId xmlns:a16="http://schemas.microsoft.com/office/drawing/2014/main" val="1885734479"/>
                    </a:ext>
                  </a:extLst>
                </a:gridCol>
              </a:tblGrid>
              <a:tr h="391520">
                <a:tc>
                  <a:txBody>
                    <a:bodyPr/>
                    <a:lstStyle/>
                    <a:p>
                      <a:r>
                        <a:rPr lang="zh-CN" altLang="en-US" dirty="0"/>
                        <a:t>情感倾向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评分结果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608446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02407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058411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中性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62079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533178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12275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235952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05452"/>
                  </a:ext>
                </a:extLst>
              </a:tr>
            </a:tbl>
          </a:graphicData>
        </a:graphic>
      </p:graphicFrame>
      <p:sp>
        <p:nvSpPr>
          <p:cNvPr id="12" name="文本框 26">
            <a:extLst>
              <a:ext uri="{FF2B5EF4-FFF2-40B4-BE49-F238E27FC236}">
                <a16:creationId xmlns:a16="http://schemas.microsoft.com/office/drawing/2014/main" id="{028D92CD-0107-D2FC-3BED-560108AB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558" y="1258282"/>
            <a:ext cx="1603612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训练前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9789F3-6742-486D-0F1E-D43A2169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1" b="13867"/>
          <a:stretch/>
        </p:blipFill>
        <p:spPr>
          <a:xfrm>
            <a:off x="155968" y="2013041"/>
            <a:ext cx="6899925" cy="26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3221799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情感评分效果测试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94BA2-679F-33DE-5BC3-466487EA1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8" r="1801" b="10387"/>
          <a:stretch/>
        </p:blipFill>
        <p:spPr>
          <a:xfrm>
            <a:off x="164683" y="1931988"/>
            <a:ext cx="6849355" cy="2791838"/>
          </a:xfrm>
          <a:prstGeom prst="rect">
            <a:avLst/>
          </a:prstGeom>
        </p:spPr>
      </p:pic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56D81ABA-777C-1025-C125-307577031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92532"/>
              </p:ext>
            </p:extLst>
          </p:nvPr>
        </p:nvGraphicFramePr>
        <p:xfrm>
          <a:off x="7110483" y="1591665"/>
          <a:ext cx="1841536" cy="313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68">
                  <a:extLst>
                    <a:ext uri="{9D8B030D-6E8A-4147-A177-3AD203B41FA5}">
                      <a16:colId xmlns:a16="http://schemas.microsoft.com/office/drawing/2014/main" val="2218587128"/>
                    </a:ext>
                  </a:extLst>
                </a:gridCol>
                <a:gridCol w="920768">
                  <a:extLst>
                    <a:ext uri="{9D8B030D-6E8A-4147-A177-3AD203B41FA5}">
                      <a16:colId xmlns:a16="http://schemas.microsoft.com/office/drawing/2014/main" val="1885734479"/>
                    </a:ext>
                  </a:extLst>
                </a:gridCol>
              </a:tblGrid>
              <a:tr h="391520">
                <a:tc>
                  <a:txBody>
                    <a:bodyPr/>
                    <a:lstStyle/>
                    <a:p>
                      <a:r>
                        <a:rPr lang="zh-CN" altLang="en-US" dirty="0"/>
                        <a:t>情感倾向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评分结果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608446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02407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058411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232649"/>
                          </a:solidFill>
                        </a:rPr>
                        <a:t>中性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62079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533178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12275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235952"/>
                  </a:ext>
                </a:extLst>
              </a:tr>
              <a:tr h="39152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正面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05452"/>
                  </a:ext>
                </a:extLst>
              </a:tr>
            </a:tbl>
          </a:graphicData>
        </a:graphic>
      </p:graphicFrame>
      <p:sp>
        <p:nvSpPr>
          <p:cNvPr id="12" name="文本框 26">
            <a:extLst>
              <a:ext uri="{FF2B5EF4-FFF2-40B4-BE49-F238E27FC236}">
                <a16:creationId xmlns:a16="http://schemas.microsoft.com/office/drawing/2014/main" id="{028D92CD-0107-D2FC-3BED-560108AB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558" y="1258282"/>
            <a:ext cx="1603612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训练后</a:t>
            </a:r>
          </a:p>
        </p:txBody>
      </p:sp>
    </p:spTree>
    <p:extLst>
      <p:ext uri="{BB962C8B-B14F-4D97-AF65-F5344CB8AC3E}">
        <p14:creationId xmlns:p14="http://schemas.microsoft.com/office/powerpoint/2010/main" val="39244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1528208" cy="1757762"/>
            <a:chOff x="-139723" y="-85574"/>
            <a:chExt cx="2037611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</p:grpSp>
      <p:sp>
        <p:nvSpPr>
          <p:cNvPr id="2" name="文本框 26">
            <a:extLst>
              <a:ext uri="{FF2B5EF4-FFF2-40B4-BE49-F238E27FC236}">
                <a16:creationId xmlns:a16="http://schemas.microsoft.com/office/drawing/2014/main" id="{ACC6942D-3648-6549-2662-187409A7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98" y="419675"/>
            <a:ext cx="3221799" cy="392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情感评分效果测试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E50AA8-BB01-3AAD-1820-F2F3F206D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1" b="13459"/>
          <a:stretch/>
        </p:blipFill>
        <p:spPr>
          <a:xfrm>
            <a:off x="739700" y="1130997"/>
            <a:ext cx="7611908" cy="35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5095251" y="3629026"/>
            <a:ext cx="1740218" cy="1500189"/>
          </a:xfrm>
          <a:prstGeom prst="triangle">
            <a:avLst/>
          </a:prstGeom>
          <a:solidFill>
            <a:srgbClr val="F0CDE4"/>
          </a:solidFill>
          <a:ln w="3810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等腰三角形 4"/>
          <p:cNvSpPr/>
          <p:nvPr/>
        </p:nvSpPr>
        <p:spPr>
          <a:xfrm>
            <a:off x="4663778" y="3800476"/>
            <a:ext cx="1557906" cy="1343025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6" name="等腰三角形 5"/>
          <p:cNvSpPr/>
          <p:nvPr/>
        </p:nvSpPr>
        <p:spPr>
          <a:xfrm rot="10800000">
            <a:off x="302044" y="-2"/>
            <a:ext cx="1740218" cy="1500189"/>
          </a:xfrm>
          <a:prstGeom prst="triangle">
            <a:avLst/>
          </a:prstGeom>
          <a:noFill/>
          <a:ln w="38100">
            <a:solidFill>
              <a:srgbClr val="768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10399914">
            <a:off x="5368259" y="-232396"/>
            <a:ext cx="4058527" cy="5583183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  <p:sp>
        <p:nvSpPr>
          <p:cNvPr id="8" name="等腰三角形 7"/>
          <p:cNvSpPr/>
          <p:nvPr/>
        </p:nvSpPr>
        <p:spPr>
          <a:xfrm rot="10800000">
            <a:off x="1" y="-14286"/>
            <a:ext cx="1172153" cy="1010477"/>
          </a:xfrm>
          <a:prstGeom prst="triangle">
            <a:avLst/>
          </a:prstGeom>
          <a:solidFill>
            <a:srgbClr val="404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等腰三角形 8"/>
          <p:cNvSpPr/>
          <p:nvPr/>
        </p:nvSpPr>
        <p:spPr>
          <a:xfrm rot="10800000">
            <a:off x="1384148" y="505237"/>
            <a:ext cx="752739" cy="648914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等腰三角形 9"/>
          <p:cNvSpPr/>
          <p:nvPr/>
        </p:nvSpPr>
        <p:spPr>
          <a:xfrm>
            <a:off x="1762034" y="4100028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/>
          <p:cNvSpPr txBox="1"/>
          <p:nvPr/>
        </p:nvSpPr>
        <p:spPr>
          <a:xfrm>
            <a:off x="1439074" y="1736057"/>
            <a:ext cx="4101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5400" dirty="0">
                <a:solidFill>
                  <a:srgbClr val="404585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感谢聆听！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74E717-4C44-0DF9-E1AC-F356F75B316D}"/>
              </a:ext>
            </a:extLst>
          </p:cNvPr>
          <p:cNvGrpSpPr/>
          <p:nvPr/>
        </p:nvGrpSpPr>
        <p:grpSpPr>
          <a:xfrm>
            <a:off x="1057338" y="2960022"/>
            <a:ext cx="3439600" cy="440450"/>
            <a:chOff x="299764" y="4043870"/>
            <a:chExt cx="2676355" cy="583933"/>
          </a:xfrm>
        </p:grpSpPr>
        <p:sp>
          <p:nvSpPr>
            <p:cNvPr id="3" name="圆角矩形 13">
              <a:extLst>
                <a:ext uri="{FF2B5EF4-FFF2-40B4-BE49-F238E27FC236}">
                  <a16:creationId xmlns:a16="http://schemas.microsoft.com/office/drawing/2014/main" id="{1C307C3A-0E8E-37E2-E8BE-90F18D059A89}"/>
                </a:ext>
              </a:extLst>
            </p:cNvPr>
            <p:cNvSpPr/>
            <p:nvPr/>
          </p:nvSpPr>
          <p:spPr>
            <a:xfrm>
              <a:off x="699050" y="4043870"/>
              <a:ext cx="1877785" cy="456212"/>
            </a:xfrm>
            <a:prstGeom prst="roundRect">
              <a:avLst/>
            </a:prstGeom>
            <a:solidFill>
              <a:srgbClr val="40458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D86E83F-8319-A689-BC47-ACDA17E53AE9}"/>
                </a:ext>
              </a:extLst>
            </p:cNvPr>
            <p:cNvSpPr txBox="1"/>
            <p:nvPr/>
          </p:nvSpPr>
          <p:spPr>
            <a:xfrm>
              <a:off x="299764" y="4089023"/>
              <a:ext cx="2676355" cy="5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>
                  <a:solidFill>
                    <a:schemeClr val="bg1"/>
                  </a:solidFill>
                </a:rPr>
                <a:t>汇报人：彭一珅   学号：</a:t>
              </a:r>
              <a:r>
                <a:rPr lang="en-US" altLang="zh-CN" sz="1013" dirty="0">
                  <a:solidFill>
                    <a:schemeClr val="bg1"/>
                  </a:solidFill>
                </a:rPr>
                <a:t>10215501412</a:t>
              </a:r>
              <a:endParaRPr lang="zh-CN" altLang="en-US" sz="101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3428022" cy="1757762"/>
            <a:chOff x="-139723" y="-85574"/>
            <a:chExt cx="4570696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3622443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项目背景与研究目标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5036849" y="1588197"/>
            <a:ext cx="775977" cy="41775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99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B43EF3-7A72-26EE-1FD1-DC08CB033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4" y="2175919"/>
            <a:ext cx="7080966" cy="26690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FADDCA-CE54-DC2C-B045-9F6E8497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9" b="33532"/>
          <a:stretch/>
        </p:blipFill>
        <p:spPr>
          <a:xfrm>
            <a:off x="3611185" y="812138"/>
            <a:ext cx="4103527" cy="14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63603" y="3757612"/>
            <a:ext cx="1987302" cy="1385888"/>
            <a:chOff x="6218370" y="4838701"/>
            <a:chExt cx="2895588" cy="2019300"/>
          </a:xfrm>
        </p:grpSpPr>
        <p:sp>
          <p:nvSpPr>
            <p:cNvPr id="5" name="等腰三角形 4"/>
            <p:cNvSpPr/>
            <p:nvPr/>
          </p:nvSpPr>
          <p:spPr>
            <a:xfrm>
              <a:off x="6793667" y="4838701"/>
              <a:ext cx="2320291" cy="200025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6218370" y="5067301"/>
              <a:ext cx="2077208" cy="1790700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7326421" y="4084529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3427981" y="1926557"/>
            <a:ext cx="391503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350" dirty="0">
                <a:solidFill>
                  <a:srgbClr val="40458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数据获取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>
            <a:off x="1" y="1785937"/>
            <a:ext cx="5071304" cy="3357563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1843087" y="1357312"/>
            <a:ext cx="1678388" cy="1900238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1712" y="1329541"/>
            <a:ext cx="93543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450" dirty="0">
                <a:solidFill>
                  <a:srgbClr val="404585"/>
                </a:solidFill>
                <a:latin typeface="Impact" panose="020B0806030902050204" pitchFamily="34" charset="0"/>
              </a:rPr>
              <a:t>2</a:t>
            </a:r>
            <a:endParaRPr lang="zh-CN" altLang="en-US" sz="12450" dirty="0">
              <a:solidFill>
                <a:srgbClr val="404585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数据获取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D6E379B-D69E-014D-A380-272CBB24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430" y="507259"/>
            <a:ext cx="2471172" cy="4128981"/>
          </a:xfrm>
          <a:prstGeom prst="rect">
            <a:avLst/>
          </a:prstGeom>
        </p:spPr>
      </p:pic>
      <p:grpSp>
        <p:nvGrpSpPr>
          <p:cNvPr id="36" name="Group 28">
            <a:extLst>
              <a:ext uri="{FF2B5EF4-FFF2-40B4-BE49-F238E27FC236}">
                <a16:creationId xmlns:a16="http://schemas.microsoft.com/office/drawing/2014/main" id="{343F3154-5F9A-1F97-E357-D064A54362E5}"/>
              </a:ext>
            </a:extLst>
          </p:cNvPr>
          <p:cNvGrpSpPr/>
          <p:nvPr/>
        </p:nvGrpSpPr>
        <p:grpSpPr>
          <a:xfrm>
            <a:off x="1104361" y="122595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26482DBA-598F-6AB0-A096-6437D2DA3C21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38" name="Group 80">
              <a:extLst>
                <a:ext uri="{FF2B5EF4-FFF2-40B4-BE49-F238E27FC236}">
                  <a16:creationId xmlns:a16="http://schemas.microsoft.com/office/drawing/2014/main" id="{BD5031CA-8ED5-2B26-1613-02DCD21366A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39" name="AutoShape 113">
                <a:extLst>
                  <a:ext uri="{FF2B5EF4-FFF2-40B4-BE49-F238E27FC236}">
                    <a16:creationId xmlns:a16="http://schemas.microsoft.com/office/drawing/2014/main" id="{54D4EDBC-5698-C2F4-0C9F-1A5783292E38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40" name="AutoShape 114">
                <a:extLst>
                  <a:ext uri="{FF2B5EF4-FFF2-40B4-BE49-F238E27FC236}">
                    <a16:creationId xmlns:a16="http://schemas.microsoft.com/office/drawing/2014/main" id="{8D850D79-A3F4-25CF-725B-CC9759D52F9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B771A01-D2A9-0DBF-9B85-0F56B6233E40}"/>
              </a:ext>
            </a:extLst>
          </p:cNvPr>
          <p:cNvSpPr txBox="1">
            <a:spLocks/>
          </p:cNvSpPr>
          <p:nvPr/>
        </p:nvSpPr>
        <p:spPr>
          <a:xfrm>
            <a:off x="2007994" y="121877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Request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7" name="Group 28">
            <a:extLst>
              <a:ext uri="{FF2B5EF4-FFF2-40B4-BE49-F238E27FC236}">
                <a16:creationId xmlns:a16="http://schemas.microsoft.com/office/drawing/2014/main" id="{3595C57B-5B57-BF3D-80A3-FD7025796152}"/>
              </a:ext>
            </a:extLst>
          </p:cNvPr>
          <p:cNvGrpSpPr/>
          <p:nvPr/>
        </p:nvGrpSpPr>
        <p:grpSpPr>
          <a:xfrm>
            <a:off x="1107291" y="368252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AB85C468-FD7E-8EEA-5470-95B8FD5BDA5C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49" name="Group 80">
              <a:extLst>
                <a:ext uri="{FF2B5EF4-FFF2-40B4-BE49-F238E27FC236}">
                  <a16:creationId xmlns:a16="http://schemas.microsoft.com/office/drawing/2014/main" id="{31965C08-DE20-AF41-0F7E-BB6B8189FCF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50" name="AutoShape 113">
                <a:extLst>
                  <a:ext uri="{FF2B5EF4-FFF2-40B4-BE49-F238E27FC236}">
                    <a16:creationId xmlns:a16="http://schemas.microsoft.com/office/drawing/2014/main" id="{025AC885-DDAC-3A60-A43C-4D823E1AEB2E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51" name="AutoShape 114">
                <a:extLst>
                  <a:ext uri="{FF2B5EF4-FFF2-40B4-BE49-F238E27FC236}">
                    <a16:creationId xmlns:a16="http://schemas.microsoft.com/office/drawing/2014/main" id="{6C377DF5-9193-109B-D00D-E80471BAFDC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4A04E4EC-B8A0-EAC7-8457-C0B16F75972B}"/>
              </a:ext>
            </a:extLst>
          </p:cNvPr>
          <p:cNvSpPr txBox="1">
            <a:spLocks/>
          </p:cNvSpPr>
          <p:nvPr/>
        </p:nvSpPr>
        <p:spPr>
          <a:xfrm>
            <a:off x="2010924" y="367534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22001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数据获取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D6E379B-D69E-014D-A380-272CBB24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430" y="507259"/>
            <a:ext cx="2471172" cy="4128981"/>
          </a:xfrm>
          <a:prstGeom prst="rect">
            <a:avLst/>
          </a:prstGeom>
        </p:spPr>
      </p:pic>
      <p:grpSp>
        <p:nvGrpSpPr>
          <p:cNvPr id="36" name="Group 28">
            <a:extLst>
              <a:ext uri="{FF2B5EF4-FFF2-40B4-BE49-F238E27FC236}">
                <a16:creationId xmlns:a16="http://schemas.microsoft.com/office/drawing/2014/main" id="{343F3154-5F9A-1F97-E357-D064A54362E5}"/>
              </a:ext>
            </a:extLst>
          </p:cNvPr>
          <p:cNvGrpSpPr/>
          <p:nvPr/>
        </p:nvGrpSpPr>
        <p:grpSpPr>
          <a:xfrm>
            <a:off x="1104361" y="122595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26482DBA-598F-6AB0-A096-6437D2DA3C21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38" name="Group 80">
              <a:extLst>
                <a:ext uri="{FF2B5EF4-FFF2-40B4-BE49-F238E27FC236}">
                  <a16:creationId xmlns:a16="http://schemas.microsoft.com/office/drawing/2014/main" id="{BD5031CA-8ED5-2B26-1613-02DCD21366A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39" name="AutoShape 113">
                <a:extLst>
                  <a:ext uri="{FF2B5EF4-FFF2-40B4-BE49-F238E27FC236}">
                    <a16:creationId xmlns:a16="http://schemas.microsoft.com/office/drawing/2014/main" id="{54D4EDBC-5698-C2F4-0C9F-1A5783292E38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40" name="AutoShape 114">
                <a:extLst>
                  <a:ext uri="{FF2B5EF4-FFF2-40B4-BE49-F238E27FC236}">
                    <a16:creationId xmlns:a16="http://schemas.microsoft.com/office/drawing/2014/main" id="{8D850D79-A3F4-25CF-725B-CC9759D52F9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B771A01-D2A9-0DBF-9B85-0F56B6233E40}"/>
              </a:ext>
            </a:extLst>
          </p:cNvPr>
          <p:cNvSpPr txBox="1">
            <a:spLocks/>
          </p:cNvSpPr>
          <p:nvPr/>
        </p:nvSpPr>
        <p:spPr>
          <a:xfrm>
            <a:off x="2007994" y="121877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Request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951EAA1-7EFA-6EE7-0B5C-D5FCC524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75" y="1225954"/>
            <a:ext cx="2540601" cy="3458328"/>
          </a:xfrm>
          <a:prstGeom prst="rect">
            <a:avLst/>
          </a:prstGeom>
        </p:spPr>
      </p:pic>
      <p:grpSp>
        <p:nvGrpSpPr>
          <p:cNvPr id="47" name="Group 28">
            <a:extLst>
              <a:ext uri="{FF2B5EF4-FFF2-40B4-BE49-F238E27FC236}">
                <a16:creationId xmlns:a16="http://schemas.microsoft.com/office/drawing/2014/main" id="{3595C57B-5B57-BF3D-80A3-FD7025796152}"/>
              </a:ext>
            </a:extLst>
          </p:cNvPr>
          <p:cNvGrpSpPr/>
          <p:nvPr/>
        </p:nvGrpSpPr>
        <p:grpSpPr>
          <a:xfrm>
            <a:off x="1107291" y="368252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AB85C468-FD7E-8EEA-5470-95B8FD5BDA5C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49" name="Group 80">
              <a:extLst>
                <a:ext uri="{FF2B5EF4-FFF2-40B4-BE49-F238E27FC236}">
                  <a16:creationId xmlns:a16="http://schemas.microsoft.com/office/drawing/2014/main" id="{31965C08-DE20-AF41-0F7E-BB6B8189FCF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50" name="AutoShape 113">
                <a:extLst>
                  <a:ext uri="{FF2B5EF4-FFF2-40B4-BE49-F238E27FC236}">
                    <a16:creationId xmlns:a16="http://schemas.microsoft.com/office/drawing/2014/main" id="{025AC885-DDAC-3A60-A43C-4D823E1AEB2E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51" name="AutoShape 114">
                <a:extLst>
                  <a:ext uri="{FF2B5EF4-FFF2-40B4-BE49-F238E27FC236}">
                    <a16:creationId xmlns:a16="http://schemas.microsoft.com/office/drawing/2014/main" id="{6C377DF5-9193-109B-D00D-E80471BAFDC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4A04E4EC-B8A0-EAC7-8457-C0B16F75972B}"/>
              </a:ext>
            </a:extLst>
          </p:cNvPr>
          <p:cNvSpPr txBox="1">
            <a:spLocks/>
          </p:cNvSpPr>
          <p:nvPr/>
        </p:nvSpPr>
        <p:spPr>
          <a:xfrm>
            <a:off x="2010924" y="367534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126547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数据获取</a:t>
              </a:r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343F3154-5F9A-1F97-E357-D064A54362E5}"/>
              </a:ext>
            </a:extLst>
          </p:cNvPr>
          <p:cNvGrpSpPr/>
          <p:nvPr/>
        </p:nvGrpSpPr>
        <p:grpSpPr>
          <a:xfrm>
            <a:off x="1104361" y="122595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26482DBA-598F-6AB0-A096-6437D2DA3C21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38" name="Group 80">
              <a:extLst>
                <a:ext uri="{FF2B5EF4-FFF2-40B4-BE49-F238E27FC236}">
                  <a16:creationId xmlns:a16="http://schemas.microsoft.com/office/drawing/2014/main" id="{BD5031CA-8ED5-2B26-1613-02DCD21366A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39" name="AutoShape 113">
                <a:extLst>
                  <a:ext uri="{FF2B5EF4-FFF2-40B4-BE49-F238E27FC236}">
                    <a16:creationId xmlns:a16="http://schemas.microsoft.com/office/drawing/2014/main" id="{54D4EDBC-5698-C2F4-0C9F-1A5783292E38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40" name="AutoShape 114">
                <a:extLst>
                  <a:ext uri="{FF2B5EF4-FFF2-40B4-BE49-F238E27FC236}">
                    <a16:creationId xmlns:a16="http://schemas.microsoft.com/office/drawing/2014/main" id="{8D850D79-A3F4-25CF-725B-CC9759D52F9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B771A01-D2A9-0DBF-9B85-0F56B6233E40}"/>
              </a:ext>
            </a:extLst>
          </p:cNvPr>
          <p:cNvSpPr txBox="1">
            <a:spLocks/>
          </p:cNvSpPr>
          <p:nvPr/>
        </p:nvSpPr>
        <p:spPr>
          <a:xfrm>
            <a:off x="2007994" y="121877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Request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AA64AD6-010A-27EF-97D1-B42BD08E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9" y="2313917"/>
            <a:ext cx="7700915" cy="1155802"/>
          </a:xfrm>
          <a:prstGeom prst="rect">
            <a:avLst/>
          </a:prstGeom>
        </p:spPr>
      </p:pic>
      <p:grpSp>
        <p:nvGrpSpPr>
          <p:cNvPr id="47" name="Group 28">
            <a:extLst>
              <a:ext uri="{FF2B5EF4-FFF2-40B4-BE49-F238E27FC236}">
                <a16:creationId xmlns:a16="http://schemas.microsoft.com/office/drawing/2014/main" id="{3595C57B-5B57-BF3D-80A3-FD7025796152}"/>
              </a:ext>
            </a:extLst>
          </p:cNvPr>
          <p:cNvGrpSpPr/>
          <p:nvPr/>
        </p:nvGrpSpPr>
        <p:grpSpPr>
          <a:xfrm>
            <a:off x="1107291" y="368252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AB85C468-FD7E-8EEA-5470-95B8FD5BDA5C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49" name="Group 80">
              <a:extLst>
                <a:ext uri="{FF2B5EF4-FFF2-40B4-BE49-F238E27FC236}">
                  <a16:creationId xmlns:a16="http://schemas.microsoft.com/office/drawing/2014/main" id="{31965C08-DE20-AF41-0F7E-BB6B8189FCF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50" name="AutoShape 113">
                <a:extLst>
                  <a:ext uri="{FF2B5EF4-FFF2-40B4-BE49-F238E27FC236}">
                    <a16:creationId xmlns:a16="http://schemas.microsoft.com/office/drawing/2014/main" id="{025AC885-DDAC-3A60-A43C-4D823E1AEB2E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51" name="AutoShape 114">
                <a:extLst>
                  <a:ext uri="{FF2B5EF4-FFF2-40B4-BE49-F238E27FC236}">
                    <a16:creationId xmlns:a16="http://schemas.microsoft.com/office/drawing/2014/main" id="{6C377DF5-9193-109B-D00D-E80471BAFDC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4A04E4EC-B8A0-EAC7-8457-C0B16F75972B}"/>
              </a:ext>
            </a:extLst>
          </p:cNvPr>
          <p:cNvSpPr txBox="1">
            <a:spLocks/>
          </p:cNvSpPr>
          <p:nvPr/>
        </p:nvSpPr>
        <p:spPr>
          <a:xfrm>
            <a:off x="2010924" y="367534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30224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04792" y="-64181"/>
            <a:ext cx="2800367" cy="1757762"/>
            <a:chOff x="-139723" y="-85574"/>
            <a:chExt cx="3733823" cy="2343682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86266" y="7437"/>
              <a:ext cx="730501" cy="62974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1243918" y="1440"/>
              <a:ext cx="653970" cy="563769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7" t="11938" b="5523"/>
            <a:stretch>
              <a:fillRect/>
            </a:stretch>
          </p:blipFill>
          <p:spPr>
            <a:xfrm rot="21199914">
              <a:off x="-139723" y="-85574"/>
              <a:ext cx="1703670" cy="2343682"/>
            </a:xfrm>
            <a:custGeom>
              <a:avLst/>
              <a:gdLst>
                <a:gd name="connsiteX0" fmla="*/ 5411369 w 5411369"/>
                <a:gd name="connsiteY0" fmla="*/ 7444244 h 7444244"/>
                <a:gd name="connsiteX1" fmla="*/ 0 w 5411369"/>
                <a:gd name="connsiteY1" fmla="*/ 6811608 h 7444244"/>
                <a:gd name="connsiteX2" fmla="*/ 796335 w 5411369"/>
                <a:gd name="connsiteY2" fmla="*/ 0 h 7444244"/>
                <a:gd name="connsiteX3" fmla="*/ 5411369 w 5411369"/>
                <a:gd name="connsiteY3" fmla="*/ 539537 h 7444244"/>
                <a:gd name="connsiteX4" fmla="*/ 5411369 w 5411369"/>
                <a:gd name="connsiteY4" fmla="*/ 7444244 h 7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1369" h="7444244">
                  <a:moveTo>
                    <a:pt x="5411369" y="7444244"/>
                  </a:moveTo>
                  <a:lnTo>
                    <a:pt x="0" y="6811608"/>
                  </a:lnTo>
                  <a:lnTo>
                    <a:pt x="796335" y="0"/>
                  </a:lnTo>
                  <a:lnTo>
                    <a:pt x="5411369" y="539537"/>
                  </a:lnTo>
                  <a:lnTo>
                    <a:pt x="5411369" y="7444244"/>
                  </a:lnTo>
                  <a:close/>
                </a:path>
              </a:pathLst>
            </a:custGeom>
          </p:spPr>
        </p:pic>
        <p:sp>
          <p:nvSpPr>
            <p:cNvPr id="8" name="文本框 26"/>
            <p:cNvSpPr>
              <a:spLocks noChangeArrowheads="1"/>
            </p:cNvSpPr>
            <p:nvPr/>
          </p:nvSpPr>
          <p:spPr bwMode="auto">
            <a:xfrm>
              <a:off x="808530" y="559567"/>
              <a:ext cx="278557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CN" altLang="en-US" sz="2100" b="1" dirty="0">
                  <a:solidFill>
                    <a:srgbClr val="40404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数据获取</a:t>
              </a:r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343F3154-5F9A-1F97-E357-D064A54362E5}"/>
              </a:ext>
            </a:extLst>
          </p:cNvPr>
          <p:cNvGrpSpPr/>
          <p:nvPr/>
        </p:nvGrpSpPr>
        <p:grpSpPr>
          <a:xfrm>
            <a:off x="1104361" y="122595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26482DBA-598F-6AB0-A096-6437D2DA3C21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38" name="Group 80">
              <a:extLst>
                <a:ext uri="{FF2B5EF4-FFF2-40B4-BE49-F238E27FC236}">
                  <a16:creationId xmlns:a16="http://schemas.microsoft.com/office/drawing/2014/main" id="{BD5031CA-8ED5-2B26-1613-02DCD21366A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39" name="AutoShape 113">
                <a:extLst>
                  <a:ext uri="{FF2B5EF4-FFF2-40B4-BE49-F238E27FC236}">
                    <a16:creationId xmlns:a16="http://schemas.microsoft.com/office/drawing/2014/main" id="{54D4EDBC-5698-C2F4-0C9F-1A5783292E38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40" name="AutoShape 114">
                <a:extLst>
                  <a:ext uri="{FF2B5EF4-FFF2-40B4-BE49-F238E27FC236}">
                    <a16:creationId xmlns:a16="http://schemas.microsoft.com/office/drawing/2014/main" id="{8D850D79-A3F4-25CF-725B-CC9759D52F9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B771A01-D2A9-0DBF-9B85-0F56B6233E40}"/>
              </a:ext>
            </a:extLst>
          </p:cNvPr>
          <p:cNvSpPr txBox="1">
            <a:spLocks/>
          </p:cNvSpPr>
          <p:nvPr/>
        </p:nvSpPr>
        <p:spPr>
          <a:xfrm>
            <a:off x="2007994" y="121877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Request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7" name="Group 28">
            <a:extLst>
              <a:ext uri="{FF2B5EF4-FFF2-40B4-BE49-F238E27FC236}">
                <a16:creationId xmlns:a16="http://schemas.microsoft.com/office/drawing/2014/main" id="{3595C57B-5B57-BF3D-80A3-FD7025796152}"/>
              </a:ext>
            </a:extLst>
          </p:cNvPr>
          <p:cNvGrpSpPr/>
          <p:nvPr/>
        </p:nvGrpSpPr>
        <p:grpSpPr>
          <a:xfrm>
            <a:off x="1107291" y="3682524"/>
            <a:ext cx="685762" cy="685762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AB85C468-FD7E-8EEA-5470-95B8FD5BDA5C}"/>
                </a:ext>
              </a:extLst>
            </p:cNvPr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40458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49" name="Group 80">
              <a:extLst>
                <a:ext uri="{FF2B5EF4-FFF2-40B4-BE49-F238E27FC236}">
                  <a16:creationId xmlns:a16="http://schemas.microsoft.com/office/drawing/2014/main" id="{31965C08-DE20-AF41-0F7E-BB6B8189FCF5}"/>
                </a:ext>
              </a:extLst>
            </p:cNvPr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50" name="AutoShape 113">
                <a:extLst>
                  <a:ext uri="{FF2B5EF4-FFF2-40B4-BE49-F238E27FC236}">
                    <a16:creationId xmlns:a16="http://schemas.microsoft.com/office/drawing/2014/main" id="{025AC885-DDAC-3A60-A43C-4D823E1AEB2E}"/>
                  </a:ext>
                </a:extLst>
              </p:cNvPr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51" name="AutoShape 114">
                <a:extLst>
                  <a:ext uri="{FF2B5EF4-FFF2-40B4-BE49-F238E27FC236}">
                    <a16:creationId xmlns:a16="http://schemas.microsoft.com/office/drawing/2014/main" id="{6C377DF5-9193-109B-D00D-E80471BAFDC1}"/>
                  </a:ext>
                </a:extLst>
              </p:cNvPr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9" tIns="19049" rIns="19049" bIns="19049" anchor="ctr"/>
              <a:lstStyle/>
              <a:p>
                <a:pPr algn="ctr" defTabSz="171441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4A04E4EC-B8A0-EAC7-8457-C0B16F75972B}"/>
              </a:ext>
            </a:extLst>
          </p:cNvPr>
          <p:cNvSpPr txBox="1">
            <a:spLocks/>
          </p:cNvSpPr>
          <p:nvPr/>
        </p:nvSpPr>
        <p:spPr>
          <a:xfrm>
            <a:off x="2010924" y="3675344"/>
            <a:ext cx="1983975" cy="692942"/>
          </a:xfrm>
          <a:prstGeom prst="rect">
            <a:avLst/>
          </a:prstGeom>
        </p:spPr>
        <p:txBody>
          <a:bodyPr vert="horz" lIns="0" tIns="73860" rIns="0" bIns="7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Selenium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932D4F14-C2F9-2BEC-9B2F-FE71D2EE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57" y="615882"/>
            <a:ext cx="4783345" cy="40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353</Words>
  <Application>Microsoft Office PowerPoint</Application>
  <PresentationFormat>全屏显示(16:9)</PresentationFormat>
  <Paragraphs>120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Lato Regular</vt:lpstr>
      <vt:lpstr>方正兰亭超细黑简体</vt:lpstr>
      <vt:lpstr>方正兰亭粗黑简体</vt:lpstr>
      <vt:lpstr>华文细黑</vt:lpstr>
      <vt:lpstr>微软雅黑</vt:lpstr>
      <vt:lpstr>造字工房悦黑演示版常规体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wq qwq</cp:lastModifiedBy>
  <cp:revision>24</cp:revision>
  <dcterms:created xsi:type="dcterms:W3CDTF">2016-12-27T02:38:48Z</dcterms:created>
  <dcterms:modified xsi:type="dcterms:W3CDTF">2023-01-02T10:24:32Z</dcterms:modified>
</cp:coreProperties>
</file>